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72" r:id="rId3"/>
    <p:sldId id="297" r:id="rId4"/>
    <p:sldId id="283" r:id="rId5"/>
    <p:sldId id="295" r:id="rId6"/>
    <p:sldId id="294" r:id="rId7"/>
    <p:sldId id="296" r:id="rId8"/>
    <p:sldId id="299" r:id="rId9"/>
    <p:sldId id="300" r:id="rId10"/>
    <p:sldId id="301" r:id="rId11"/>
  </p:sldIdLst>
  <p:sldSz cx="9144000" cy="6858000" type="screen4x3"/>
  <p:notesSz cx="6858000" cy="9144000"/>
  <p:embeddedFontLst>
    <p:embeddedFont>
      <p:font typeface="Arial Unicode MS" panose="020B0604020202020204" pitchFamily="34" charset="-128"/>
      <p:regular r:id="rId13"/>
    </p:embeddedFont>
    <p:embeddedFont>
      <p:font typeface="Roboto Mono" panose="020B0604020202020204" charset="0"/>
      <p:regular r:id="rId14"/>
      <p:bold r:id="rId15"/>
      <p:italic r:id="rId16"/>
      <p:boldItalic r:id="rId17"/>
    </p:embeddedFont>
    <p:embeddedFont>
      <p:font typeface="Bebas Neue" panose="020B0604020202020204" charset="0"/>
      <p:regular r:id="rId18"/>
    </p:embeddedFont>
    <p:embeddedFont>
      <p:font typeface="Franklin Gothic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 Condense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08"/>
  </p:normalViewPr>
  <p:slideViewPr>
    <p:cSldViewPr snapToGrid="0" snapToObjects="1">
      <p:cViewPr varScale="1">
        <p:scale>
          <a:sx n="67" d="100"/>
          <a:sy n="67" d="100"/>
        </p:scale>
        <p:origin x="13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0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0.svg"/><Relationship Id="rId1" Type="http://schemas.openxmlformats.org/officeDocument/2006/relationships/image" Target="../media/image15.png"/><Relationship Id="rId6" Type="http://schemas.openxmlformats.org/officeDocument/2006/relationships/image" Target="../media/image24.svg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A3FFC-1C64-44FB-83CD-9338A83269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2C65737-1670-4F6F-B08C-8F16CD68752C}">
      <dgm:prSet/>
      <dgm:spPr/>
      <dgm:t>
        <a:bodyPr/>
        <a:lstStyle/>
        <a:p>
          <a:r>
            <a:rPr lang="es-ES_tradnl"/>
            <a:t>No se realiza desde la perspectiva técnica del proyecto, sino desde el nivel de administración.</a:t>
          </a:r>
          <a:endParaRPr lang="en-US"/>
        </a:p>
      </dgm:t>
    </dgm:pt>
    <dgm:pt modelId="{A886DCCF-B88D-4453-AA5F-30857CFC036D}" type="parTrans" cxnId="{AB537D65-050B-424C-8413-7ECCF87C2FBA}">
      <dgm:prSet/>
      <dgm:spPr/>
      <dgm:t>
        <a:bodyPr/>
        <a:lstStyle/>
        <a:p>
          <a:endParaRPr lang="en-US"/>
        </a:p>
      </dgm:t>
    </dgm:pt>
    <dgm:pt modelId="{8C53B925-FAC5-4FC9-84BC-0B2B3E972C30}" type="sibTrans" cxnId="{AB537D65-050B-424C-8413-7ECCF87C2FBA}">
      <dgm:prSet/>
      <dgm:spPr/>
      <dgm:t>
        <a:bodyPr/>
        <a:lstStyle/>
        <a:p>
          <a:endParaRPr lang="en-US"/>
        </a:p>
      </dgm:t>
    </dgm:pt>
    <dgm:pt modelId="{8BBD7669-C1A3-48ED-B8C1-E0F5ACE4402A}">
      <dgm:prSet/>
      <dgm:spPr/>
      <dgm:t>
        <a:bodyPr/>
        <a:lstStyle/>
        <a:p>
          <a:r>
            <a:rPr lang="es-ES_tradnl"/>
            <a:t>Al cliente le interesa los resultados, el como llegamos a ellos es parte de nuestra trabajo profesional.</a:t>
          </a:r>
          <a:endParaRPr lang="en-US"/>
        </a:p>
      </dgm:t>
    </dgm:pt>
    <dgm:pt modelId="{63492BD3-6AA5-4426-A578-00E2960296A7}" type="parTrans" cxnId="{963025E5-0689-49DF-96A3-568AF578B3B0}">
      <dgm:prSet/>
      <dgm:spPr/>
      <dgm:t>
        <a:bodyPr/>
        <a:lstStyle/>
        <a:p>
          <a:endParaRPr lang="en-US"/>
        </a:p>
      </dgm:t>
    </dgm:pt>
    <dgm:pt modelId="{710A1775-5E27-42C5-BF6B-2EC146F7C1CA}" type="sibTrans" cxnId="{963025E5-0689-49DF-96A3-568AF578B3B0}">
      <dgm:prSet/>
      <dgm:spPr/>
      <dgm:t>
        <a:bodyPr/>
        <a:lstStyle/>
        <a:p>
          <a:endParaRPr lang="en-US"/>
        </a:p>
      </dgm:t>
    </dgm:pt>
    <dgm:pt modelId="{65DB415B-E2F1-4C03-AAF8-79B7BE4960E6}">
      <dgm:prSet/>
      <dgm:spPr/>
      <dgm:t>
        <a:bodyPr/>
        <a:lstStyle/>
        <a:p>
          <a:r>
            <a:rPr lang="es-ES_tradnl"/>
            <a:t>No interesa como se hacen las cosas sino que es lo que se va a hacer: Requisitos de alto nivel.</a:t>
          </a:r>
          <a:endParaRPr lang="en-US"/>
        </a:p>
      </dgm:t>
    </dgm:pt>
    <dgm:pt modelId="{46FDC855-7402-4159-B428-B92E1B44CE25}" type="parTrans" cxnId="{BD7FA1DE-3805-40E1-B800-4CF1312EF8E8}">
      <dgm:prSet/>
      <dgm:spPr/>
      <dgm:t>
        <a:bodyPr/>
        <a:lstStyle/>
        <a:p>
          <a:endParaRPr lang="en-US"/>
        </a:p>
      </dgm:t>
    </dgm:pt>
    <dgm:pt modelId="{35A5C8EB-A1B0-4C40-9030-33FC8D822D35}" type="sibTrans" cxnId="{BD7FA1DE-3805-40E1-B800-4CF1312EF8E8}">
      <dgm:prSet/>
      <dgm:spPr/>
      <dgm:t>
        <a:bodyPr/>
        <a:lstStyle/>
        <a:p>
          <a:endParaRPr lang="en-US"/>
        </a:p>
      </dgm:t>
    </dgm:pt>
    <dgm:pt modelId="{4F3F4742-AC3B-4DDD-801C-002B7C4ECDCB}">
      <dgm:prSet/>
      <dgm:spPr/>
      <dgm:t>
        <a:bodyPr/>
        <a:lstStyle/>
        <a:p>
          <a:r>
            <a:rPr lang="es-ES_tradnl"/>
            <a:t>El acta es un documento que pone de acuerdo sobre lo que debe ser ejecutado</a:t>
          </a:r>
          <a:endParaRPr lang="en-US"/>
        </a:p>
      </dgm:t>
    </dgm:pt>
    <dgm:pt modelId="{FEA339F3-2663-40AC-8B09-A412DD7A6BA4}" type="parTrans" cxnId="{3EB85BB2-698C-43CB-9FB2-0EED900129F1}">
      <dgm:prSet/>
      <dgm:spPr/>
      <dgm:t>
        <a:bodyPr/>
        <a:lstStyle/>
        <a:p>
          <a:endParaRPr lang="en-US"/>
        </a:p>
      </dgm:t>
    </dgm:pt>
    <dgm:pt modelId="{1A0A4B99-31E3-42B5-842B-479AC5B4E0FC}" type="sibTrans" cxnId="{3EB85BB2-698C-43CB-9FB2-0EED900129F1}">
      <dgm:prSet/>
      <dgm:spPr/>
      <dgm:t>
        <a:bodyPr/>
        <a:lstStyle/>
        <a:p>
          <a:endParaRPr lang="en-US"/>
        </a:p>
      </dgm:t>
    </dgm:pt>
    <dgm:pt modelId="{D1A3DFB2-6D82-49A2-88D7-F1ADF7A35577}" type="pres">
      <dgm:prSet presAssocID="{51CA3FFC-1C64-44FB-83CD-9338A83269C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5EE557C-3736-4477-80F4-AE186E2DEFDE}" type="pres">
      <dgm:prSet presAssocID="{92C65737-1670-4F6F-B08C-8F16CD68752C}" presName="compNode" presStyleCnt="0"/>
      <dgm:spPr/>
    </dgm:pt>
    <dgm:pt modelId="{CEA2B2B2-3682-4735-BCB0-82D40D739CF6}" type="pres">
      <dgm:prSet presAssocID="{92C65737-1670-4F6F-B08C-8F16CD68752C}" presName="bgRect" presStyleLbl="bgShp" presStyleIdx="0" presStyleCnt="4"/>
      <dgm:spPr/>
    </dgm:pt>
    <dgm:pt modelId="{FF818C93-43D8-4DEE-BE45-84E14CC757B1}" type="pres">
      <dgm:prSet presAssocID="{92C65737-1670-4F6F-B08C-8F16CD6875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13AF71B-962E-4C91-960B-362E0EB0178F}" type="pres">
      <dgm:prSet presAssocID="{92C65737-1670-4F6F-B08C-8F16CD68752C}" presName="spaceRect" presStyleCnt="0"/>
      <dgm:spPr/>
    </dgm:pt>
    <dgm:pt modelId="{953B545B-95FC-49A2-8026-89A18B8BA4C6}" type="pres">
      <dgm:prSet presAssocID="{92C65737-1670-4F6F-B08C-8F16CD68752C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s-CL"/>
        </a:p>
      </dgm:t>
    </dgm:pt>
    <dgm:pt modelId="{C9B0133B-08AE-4451-9C30-2821F355754B}" type="pres">
      <dgm:prSet presAssocID="{8C53B925-FAC5-4FC9-84BC-0B2B3E972C30}" presName="sibTrans" presStyleCnt="0"/>
      <dgm:spPr/>
    </dgm:pt>
    <dgm:pt modelId="{8BBA12CB-EE85-419B-8237-8FD8099EF1B6}" type="pres">
      <dgm:prSet presAssocID="{8BBD7669-C1A3-48ED-B8C1-E0F5ACE4402A}" presName="compNode" presStyleCnt="0"/>
      <dgm:spPr/>
    </dgm:pt>
    <dgm:pt modelId="{321CB6EE-EE62-4E6A-86F8-EFEA82EA35B1}" type="pres">
      <dgm:prSet presAssocID="{8BBD7669-C1A3-48ED-B8C1-E0F5ACE4402A}" presName="bgRect" presStyleLbl="bgShp" presStyleIdx="1" presStyleCnt="4"/>
      <dgm:spPr/>
    </dgm:pt>
    <dgm:pt modelId="{09991298-71F0-476C-906C-A79995470CAE}" type="pres">
      <dgm:prSet presAssocID="{8BBD7669-C1A3-48ED-B8C1-E0F5ACE440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86643142-032C-4DE4-AA23-87F302A8A474}" type="pres">
      <dgm:prSet presAssocID="{8BBD7669-C1A3-48ED-B8C1-E0F5ACE4402A}" presName="spaceRect" presStyleCnt="0"/>
      <dgm:spPr/>
    </dgm:pt>
    <dgm:pt modelId="{8F50CBB6-E0B8-4F6F-A2B9-E541E03602BA}" type="pres">
      <dgm:prSet presAssocID="{8BBD7669-C1A3-48ED-B8C1-E0F5ACE4402A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s-CL"/>
        </a:p>
      </dgm:t>
    </dgm:pt>
    <dgm:pt modelId="{E757B975-2720-45B7-BD21-D729765798BD}" type="pres">
      <dgm:prSet presAssocID="{710A1775-5E27-42C5-BF6B-2EC146F7C1CA}" presName="sibTrans" presStyleCnt="0"/>
      <dgm:spPr/>
    </dgm:pt>
    <dgm:pt modelId="{F90618AB-558A-4706-9407-F651A5C5389C}" type="pres">
      <dgm:prSet presAssocID="{65DB415B-E2F1-4C03-AAF8-79B7BE4960E6}" presName="compNode" presStyleCnt="0"/>
      <dgm:spPr/>
    </dgm:pt>
    <dgm:pt modelId="{02B5605F-4D6D-43CD-B6B7-74DA7146027B}" type="pres">
      <dgm:prSet presAssocID="{65DB415B-E2F1-4C03-AAF8-79B7BE4960E6}" presName="bgRect" presStyleLbl="bgShp" presStyleIdx="2" presStyleCnt="4"/>
      <dgm:spPr/>
    </dgm:pt>
    <dgm:pt modelId="{027F5764-6506-4190-BDED-1733C6C26B8D}" type="pres">
      <dgm:prSet presAssocID="{65DB415B-E2F1-4C03-AAF8-79B7BE4960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496A2D93-6FDD-4AE0-97F2-AC6E2E626365}" type="pres">
      <dgm:prSet presAssocID="{65DB415B-E2F1-4C03-AAF8-79B7BE4960E6}" presName="spaceRect" presStyleCnt="0"/>
      <dgm:spPr/>
    </dgm:pt>
    <dgm:pt modelId="{9F3DAEDE-AA64-4B67-99A8-2A6E7D327921}" type="pres">
      <dgm:prSet presAssocID="{65DB415B-E2F1-4C03-AAF8-79B7BE4960E6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s-CL"/>
        </a:p>
      </dgm:t>
    </dgm:pt>
    <dgm:pt modelId="{3B4577FF-455A-4D1D-8382-EE61DB1488D7}" type="pres">
      <dgm:prSet presAssocID="{35A5C8EB-A1B0-4C40-9030-33FC8D822D35}" presName="sibTrans" presStyleCnt="0"/>
      <dgm:spPr/>
    </dgm:pt>
    <dgm:pt modelId="{4F33BBBE-F211-4ACA-A5D4-BDE737256565}" type="pres">
      <dgm:prSet presAssocID="{4F3F4742-AC3B-4DDD-801C-002B7C4ECDCB}" presName="compNode" presStyleCnt="0"/>
      <dgm:spPr/>
    </dgm:pt>
    <dgm:pt modelId="{DE69E037-DDA0-4E78-85AB-627C093A2602}" type="pres">
      <dgm:prSet presAssocID="{4F3F4742-AC3B-4DDD-801C-002B7C4ECDCB}" presName="bgRect" presStyleLbl="bgShp" presStyleIdx="3" presStyleCnt="4"/>
      <dgm:spPr/>
    </dgm:pt>
    <dgm:pt modelId="{5A778A37-FD32-417F-9790-24097A295A05}" type="pres">
      <dgm:prSet presAssocID="{4F3F4742-AC3B-4DDD-801C-002B7C4ECD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8DC50BE6-1958-4866-BFF4-2B2FD94BE76B}" type="pres">
      <dgm:prSet presAssocID="{4F3F4742-AC3B-4DDD-801C-002B7C4ECDCB}" presName="spaceRect" presStyleCnt="0"/>
      <dgm:spPr/>
    </dgm:pt>
    <dgm:pt modelId="{F6EFD91C-2512-49CE-89A3-2584284194B9}" type="pres">
      <dgm:prSet presAssocID="{4F3F4742-AC3B-4DDD-801C-002B7C4ECDCB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s-CL"/>
        </a:p>
      </dgm:t>
    </dgm:pt>
  </dgm:ptLst>
  <dgm:cxnLst>
    <dgm:cxn modelId="{77071FA9-1EF2-42A2-BDB9-7D7579EAC697}" type="presOf" srcId="{4F3F4742-AC3B-4DDD-801C-002B7C4ECDCB}" destId="{F6EFD91C-2512-49CE-89A3-2584284194B9}" srcOrd="0" destOrd="0" presId="urn:microsoft.com/office/officeart/2018/2/layout/IconVerticalSolidList"/>
    <dgm:cxn modelId="{963025E5-0689-49DF-96A3-568AF578B3B0}" srcId="{51CA3FFC-1C64-44FB-83CD-9338A83269C4}" destId="{8BBD7669-C1A3-48ED-B8C1-E0F5ACE4402A}" srcOrd="1" destOrd="0" parTransId="{63492BD3-6AA5-4426-A578-00E2960296A7}" sibTransId="{710A1775-5E27-42C5-BF6B-2EC146F7C1CA}"/>
    <dgm:cxn modelId="{BD7FA1DE-3805-40E1-B800-4CF1312EF8E8}" srcId="{51CA3FFC-1C64-44FB-83CD-9338A83269C4}" destId="{65DB415B-E2F1-4C03-AAF8-79B7BE4960E6}" srcOrd="2" destOrd="0" parTransId="{46FDC855-7402-4159-B428-B92E1B44CE25}" sibTransId="{35A5C8EB-A1B0-4C40-9030-33FC8D822D35}"/>
    <dgm:cxn modelId="{EBFE1F26-107E-4A08-BEE5-E63E5D74E3D6}" type="presOf" srcId="{65DB415B-E2F1-4C03-AAF8-79B7BE4960E6}" destId="{9F3DAEDE-AA64-4B67-99A8-2A6E7D327921}" srcOrd="0" destOrd="0" presId="urn:microsoft.com/office/officeart/2018/2/layout/IconVerticalSolidList"/>
    <dgm:cxn modelId="{AB537D65-050B-424C-8413-7ECCF87C2FBA}" srcId="{51CA3FFC-1C64-44FB-83CD-9338A83269C4}" destId="{92C65737-1670-4F6F-B08C-8F16CD68752C}" srcOrd="0" destOrd="0" parTransId="{A886DCCF-B88D-4453-AA5F-30857CFC036D}" sibTransId="{8C53B925-FAC5-4FC9-84BC-0B2B3E972C30}"/>
    <dgm:cxn modelId="{3EB85BB2-698C-43CB-9FB2-0EED900129F1}" srcId="{51CA3FFC-1C64-44FB-83CD-9338A83269C4}" destId="{4F3F4742-AC3B-4DDD-801C-002B7C4ECDCB}" srcOrd="3" destOrd="0" parTransId="{FEA339F3-2663-40AC-8B09-A412DD7A6BA4}" sibTransId="{1A0A4B99-31E3-42B5-842B-479AC5B4E0FC}"/>
    <dgm:cxn modelId="{A1238874-F970-427C-AA10-0455ABC71FD5}" type="presOf" srcId="{51CA3FFC-1C64-44FB-83CD-9338A83269C4}" destId="{D1A3DFB2-6D82-49A2-88D7-F1ADF7A35577}" srcOrd="0" destOrd="0" presId="urn:microsoft.com/office/officeart/2018/2/layout/IconVerticalSolidList"/>
    <dgm:cxn modelId="{5D21D478-CF6F-4965-94DA-FE69B1148127}" type="presOf" srcId="{8BBD7669-C1A3-48ED-B8C1-E0F5ACE4402A}" destId="{8F50CBB6-E0B8-4F6F-A2B9-E541E03602BA}" srcOrd="0" destOrd="0" presId="urn:microsoft.com/office/officeart/2018/2/layout/IconVerticalSolidList"/>
    <dgm:cxn modelId="{7D5D56C2-334F-49EE-B044-77AC9A51D3BC}" type="presOf" srcId="{92C65737-1670-4F6F-B08C-8F16CD68752C}" destId="{953B545B-95FC-49A2-8026-89A18B8BA4C6}" srcOrd="0" destOrd="0" presId="urn:microsoft.com/office/officeart/2018/2/layout/IconVerticalSolidList"/>
    <dgm:cxn modelId="{9D2C5918-4E2A-4B2F-8D6A-F4CC2D7CBCC4}" type="presParOf" srcId="{D1A3DFB2-6D82-49A2-88D7-F1ADF7A35577}" destId="{95EE557C-3736-4477-80F4-AE186E2DEFDE}" srcOrd="0" destOrd="0" presId="urn:microsoft.com/office/officeart/2018/2/layout/IconVerticalSolidList"/>
    <dgm:cxn modelId="{2227BC0D-56F5-4420-A6E6-237FC79CD437}" type="presParOf" srcId="{95EE557C-3736-4477-80F4-AE186E2DEFDE}" destId="{CEA2B2B2-3682-4735-BCB0-82D40D739CF6}" srcOrd="0" destOrd="0" presId="urn:microsoft.com/office/officeart/2018/2/layout/IconVerticalSolidList"/>
    <dgm:cxn modelId="{1364E939-D51D-451D-AACE-0F9B480DC1BF}" type="presParOf" srcId="{95EE557C-3736-4477-80F4-AE186E2DEFDE}" destId="{FF818C93-43D8-4DEE-BE45-84E14CC757B1}" srcOrd="1" destOrd="0" presId="urn:microsoft.com/office/officeart/2018/2/layout/IconVerticalSolidList"/>
    <dgm:cxn modelId="{5229AD1E-8D9D-414C-8E79-B156476A28A8}" type="presParOf" srcId="{95EE557C-3736-4477-80F4-AE186E2DEFDE}" destId="{C13AF71B-962E-4C91-960B-362E0EB0178F}" srcOrd="2" destOrd="0" presId="urn:microsoft.com/office/officeart/2018/2/layout/IconVerticalSolidList"/>
    <dgm:cxn modelId="{1BFBDD90-A49F-41DA-8A02-386A8169D7A1}" type="presParOf" srcId="{95EE557C-3736-4477-80F4-AE186E2DEFDE}" destId="{953B545B-95FC-49A2-8026-89A18B8BA4C6}" srcOrd="3" destOrd="0" presId="urn:microsoft.com/office/officeart/2018/2/layout/IconVerticalSolidList"/>
    <dgm:cxn modelId="{58CFC5E1-3BE8-4A31-BE13-E0713B56684A}" type="presParOf" srcId="{D1A3DFB2-6D82-49A2-88D7-F1ADF7A35577}" destId="{C9B0133B-08AE-4451-9C30-2821F355754B}" srcOrd="1" destOrd="0" presId="urn:microsoft.com/office/officeart/2018/2/layout/IconVerticalSolidList"/>
    <dgm:cxn modelId="{E5B356CB-4643-42C9-96B2-03C7A2F25A56}" type="presParOf" srcId="{D1A3DFB2-6D82-49A2-88D7-F1ADF7A35577}" destId="{8BBA12CB-EE85-419B-8237-8FD8099EF1B6}" srcOrd="2" destOrd="0" presId="urn:microsoft.com/office/officeart/2018/2/layout/IconVerticalSolidList"/>
    <dgm:cxn modelId="{B5370EF4-2976-4C6E-9F43-917A7D8CA499}" type="presParOf" srcId="{8BBA12CB-EE85-419B-8237-8FD8099EF1B6}" destId="{321CB6EE-EE62-4E6A-86F8-EFEA82EA35B1}" srcOrd="0" destOrd="0" presId="urn:microsoft.com/office/officeart/2018/2/layout/IconVerticalSolidList"/>
    <dgm:cxn modelId="{2EC48E60-69CB-41A7-970A-1F2DA5719EE4}" type="presParOf" srcId="{8BBA12CB-EE85-419B-8237-8FD8099EF1B6}" destId="{09991298-71F0-476C-906C-A79995470CAE}" srcOrd="1" destOrd="0" presId="urn:microsoft.com/office/officeart/2018/2/layout/IconVerticalSolidList"/>
    <dgm:cxn modelId="{545806C1-E97B-40E6-874A-25CA03C1EE52}" type="presParOf" srcId="{8BBA12CB-EE85-419B-8237-8FD8099EF1B6}" destId="{86643142-032C-4DE4-AA23-87F302A8A474}" srcOrd="2" destOrd="0" presId="urn:microsoft.com/office/officeart/2018/2/layout/IconVerticalSolidList"/>
    <dgm:cxn modelId="{5458CD6A-5D21-4E64-A12A-8CCAE95180CD}" type="presParOf" srcId="{8BBA12CB-EE85-419B-8237-8FD8099EF1B6}" destId="{8F50CBB6-E0B8-4F6F-A2B9-E541E03602BA}" srcOrd="3" destOrd="0" presId="urn:microsoft.com/office/officeart/2018/2/layout/IconVerticalSolidList"/>
    <dgm:cxn modelId="{4A027DB5-832F-48A4-AB52-C74B1E56A05B}" type="presParOf" srcId="{D1A3DFB2-6D82-49A2-88D7-F1ADF7A35577}" destId="{E757B975-2720-45B7-BD21-D729765798BD}" srcOrd="3" destOrd="0" presId="urn:microsoft.com/office/officeart/2018/2/layout/IconVerticalSolidList"/>
    <dgm:cxn modelId="{DEA0D9B1-5C2D-4AEF-805F-112C71327FB0}" type="presParOf" srcId="{D1A3DFB2-6D82-49A2-88D7-F1ADF7A35577}" destId="{F90618AB-558A-4706-9407-F651A5C5389C}" srcOrd="4" destOrd="0" presId="urn:microsoft.com/office/officeart/2018/2/layout/IconVerticalSolidList"/>
    <dgm:cxn modelId="{F7813820-2C54-44C2-A5B9-D7568DAF4514}" type="presParOf" srcId="{F90618AB-558A-4706-9407-F651A5C5389C}" destId="{02B5605F-4D6D-43CD-B6B7-74DA7146027B}" srcOrd="0" destOrd="0" presId="urn:microsoft.com/office/officeart/2018/2/layout/IconVerticalSolidList"/>
    <dgm:cxn modelId="{22615079-9E8A-4E28-891B-8FF0EBBE8897}" type="presParOf" srcId="{F90618AB-558A-4706-9407-F651A5C5389C}" destId="{027F5764-6506-4190-BDED-1733C6C26B8D}" srcOrd="1" destOrd="0" presId="urn:microsoft.com/office/officeart/2018/2/layout/IconVerticalSolidList"/>
    <dgm:cxn modelId="{31B402DD-E2F7-4607-8827-BD5E89194C02}" type="presParOf" srcId="{F90618AB-558A-4706-9407-F651A5C5389C}" destId="{496A2D93-6FDD-4AE0-97F2-AC6E2E626365}" srcOrd="2" destOrd="0" presId="urn:microsoft.com/office/officeart/2018/2/layout/IconVerticalSolidList"/>
    <dgm:cxn modelId="{27F20944-0973-48B0-A3DE-FD6FF13E805D}" type="presParOf" srcId="{F90618AB-558A-4706-9407-F651A5C5389C}" destId="{9F3DAEDE-AA64-4B67-99A8-2A6E7D327921}" srcOrd="3" destOrd="0" presId="urn:microsoft.com/office/officeart/2018/2/layout/IconVerticalSolidList"/>
    <dgm:cxn modelId="{413F3E86-EF3B-46CB-8E8B-CDFC05121382}" type="presParOf" srcId="{D1A3DFB2-6D82-49A2-88D7-F1ADF7A35577}" destId="{3B4577FF-455A-4D1D-8382-EE61DB1488D7}" srcOrd="5" destOrd="0" presId="urn:microsoft.com/office/officeart/2018/2/layout/IconVerticalSolidList"/>
    <dgm:cxn modelId="{E2B9F782-4757-4A8B-B394-91EC7101717A}" type="presParOf" srcId="{D1A3DFB2-6D82-49A2-88D7-F1ADF7A35577}" destId="{4F33BBBE-F211-4ACA-A5D4-BDE737256565}" srcOrd="6" destOrd="0" presId="urn:microsoft.com/office/officeart/2018/2/layout/IconVerticalSolidList"/>
    <dgm:cxn modelId="{67E98A54-330F-4AF1-967C-124B2D75CA1B}" type="presParOf" srcId="{4F33BBBE-F211-4ACA-A5D4-BDE737256565}" destId="{DE69E037-DDA0-4E78-85AB-627C093A2602}" srcOrd="0" destOrd="0" presId="urn:microsoft.com/office/officeart/2018/2/layout/IconVerticalSolidList"/>
    <dgm:cxn modelId="{C179BE03-EF17-40BB-B155-ED9F9D378F5B}" type="presParOf" srcId="{4F33BBBE-F211-4ACA-A5D4-BDE737256565}" destId="{5A778A37-FD32-417F-9790-24097A295A05}" srcOrd="1" destOrd="0" presId="urn:microsoft.com/office/officeart/2018/2/layout/IconVerticalSolidList"/>
    <dgm:cxn modelId="{E736E1B0-7FC5-45BC-9DD2-543160550E97}" type="presParOf" srcId="{4F33BBBE-F211-4ACA-A5D4-BDE737256565}" destId="{8DC50BE6-1958-4866-BFF4-2B2FD94BE76B}" srcOrd="2" destOrd="0" presId="urn:microsoft.com/office/officeart/2018/2/layout/IconVerticalSolidList"/>
    <dgm:cxn modelId="{D1BCD95C-8EB7-43A2-9F85-2D7C6015F5BF}" type="presParOf" srcId="{4F33BBBE-F211-4ACA-A5D4-BDE737256565}" destId="{F6EFD91C-2512-49CE-89A3-2584284194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2B2B2-3682-4735-BCB0-82D40D739CF6}">
      <dsp:nvSpPr>
        <dsp:cNvPr id="0" name=""/>
        <dsp:cNvSpPr/>
      </dsp:nvSpPr>
      <dsp:spPr>
        <a:xfrm>
          <a:off x="0" y="1865"/>
          <a:ext cx="7886700" cy="9454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18C93-43D8-4DEE-BE45-84E14CC757B1}">
      <dsp:nvSpPr>
        <dsp:cNvPr id="0" name=""/>
        <dsp:cNvSpPr/>
      </dsp:nvSpPr>
      <dsp:spPr>
        <a:xfrm>
          <a:off x="286005" y="214596"/>
          <a:ext cx="520010" cy="5200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B545B-95FC-49A2-8026-89A18B8BA4C6}">
      <dsp:nvSpPr>
        <dsp:cNvPr id="0" name=""/>
        <dsp:cNvSpPr/>
      </dsp:nvSpPr>
      <dsp:spPr>
        <a:xfrm>
          <a:off x="1092021" y="1865"/>
          <a:ext cx="6794678" cy="945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63" tIns="100063" rIns="100063" bIns="100063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/>
            <a:t>No se realiza desde la perspectiva técnica del proyecto, sino desde el nivel de administración.</a:t>
          </a:r>
          <a:endParaRPr lang="en-US" sz="2100" kern="1200"/>
        </a:p>
      </dsp:txBody>
      <dsp:txXfrm>
        <a:off x="1092021" y="1865"/>
        <a:ext cx="6794678" cy="945472"/>
      </dsp:txXfrm>
    </dsp:sp>
    <dsp:sp modelId="{321CB6EE-EE62-4E6A-86F8-EFEA82EA35B1}">
      <dsp:nvSpPr>
        <dsp:cNvPr id="0" name=""/>
        <dsp:cNvSpPr/>
      </dsp:nvSpPr>
      <dsp:spPr>
        <a:xfrm>
          <a:off x="0" y="1183706"/>
          <a:ext cx="7886700" cy="9454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91298-71F0-476C-906C-A79995470CAE}">
      <dsp:nvSpPr>
        <dsp:cNvPr id="0" name=""/>
        <dsp:cNvSpPr/>
      </dsp:nvSpPr>
      <dsp:spPr>
        <a:xfrm>
          <a:off x="286005" y="1396437"/>
          <a:ext cx="520010" cy="5200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0CBB6-E0B8-4F6F-A2B9-E541E03602BA}">
      <dsp:nvSpPr>
        <dsp:cNvPr id="0" name=""/>
        <dsp:cNvSpPr/>
      </dsp:nvSpPr>
      <dsp:spPr>
        <a:xfrm>
          <a:off x="1092021" y="1183706"/>
          <a:ext cx="6794678" cy="945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63" tIns="100063" rIns="100063" bIns="100063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/>
            <a:t>Al cliente le interesa los resultados, el como llegamos a ellos es parte de nuestra trabajo profesional.</a:t>
          </a:r>
          <a:endParaRPr lang="en-US" sz="2100" kern="1200"/>
        </a:p>
      </dsp:txBody>
      <dsp:txXfrm>
        <a:off x="1092021" y="1183706"/>
        <a:ext cx="6794678" cy="945472"/>
      </dsp:txXfrm>
    </dsp:sp>
    <dsp:sp modelId="{02B5605F-4D6D-43CD-B6B7-74DA7146027B}">
      <dsp:nvSpPr>
        <dsp:cNvPr id="0" name=""/>
        <dsp:cNvSpPr/>
      </dsp:nvSpPr>
      <dsp:spPr>
        <a:xfrm>
          <a:off x="0" y="2365547"/>
          <a:ext cx="7886700" cy="9454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F5764-6506-4190-BDED-1733C6C26B8D}">
      <dsp:nvSpPr>
        <dsp:cNvPr id="0" name=""/>
        <dsp:cNvSpPr/>
      </dsp:nvSpPr>
      <dsp:spPr>
        <a:xfrm>
          <a:off x="286005" y="2578278"/>
          <a:ext cx="520010" cy="5200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DAEDE-AA64-4B67-99A8-2A6E7D327921}">
      <dsp:nvSpPr>
        <dsp:cNvPr id="0" name=""/>
        <dsp:cNvSpPr/>
      </dsp:nvSpPr>
      <dsp:spPr>
        <a:xfrm>
          <a:off x="1092021" y="2365547"/>
          <a:ext cx="6794678" cy="945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63" tIns="100063" rIns="100063" bIns="100063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/>
            <a:t>No interesa como se hacen las cosas sino que es lo que se va a hacer: Requisitos de alto nivel.</a:t>
          </a:r>
          <a:endParaRPr lang="en-US" sz="2100" kern="1200"/>
        </a:p>
      </dsp:txBody>
      <dsp:txXfrm>
        <a:off x="1092021" y="2365547"/>
        <a:ext cx="6794678" cy="945472"/>
      </dsp:txXfrm>
    </dsp:sp>
    <dsp:sp modelId="{DE69E037-DDA0-4E78-85AB-627C093A2602}">
      <dsp:nvSpPr>
        <dsp:cNvPr id="0" name=""/>
        <dsp:cNvSpPr/>
      </dsp:nvSpPr>
      <dsp:spPr>
        <a:xfrm>
          <a:off x="0" y="3547388"/>
          <a:ext cx="7886700" cy="9454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78A37-FD32-417F-9790-24097A295A05}">
      <dsp:nvSpPr>
        <dsp:cNvPr id="0" name=""/>
        <dsp:cNvSpPr/>
      </dsp:nvSpPr>
      <dsp:spPr>
        <a:xfrm>
          <a:off x="286005" y="3760120"/>
          <a:ext cx="520010" cy="5200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FD91C-2512-49CE-89A3-2584284194B9}">
      <dsp:nvSpPr>
        <dsp:cNvPr id="0" name=""/>
        <dsp:cNvSpPr/>
      </dsp:nvSpPr>
      <dsp:spPr>
        <a:xfrm>
          <a:off x="1092021" y="3547388"/>
          <a:ext cx="6794678" cy="945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63" tIns="100063" rIns="100063" bIns="100063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kern="1200"/>
            <a:t>El acta es un documento que pone de acuerdo sobre lo que debe ser ejecutado</a:t>
          </a:r>
          <a:endParaRPr lang="en-US" sz="2100" kern="1200"/>
        </a:p>
      </dsp:txBody>
      <dsp:txXfrm>
        <a:off x="1092021" y="3547388"/>
        <a:ext cx="6794678" cy="945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7677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0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6">
  <p:cSld name="TITLE_3_1_1">
    <p:bg>
      <p:bgPr>
        <a:solidFill>
          <a:schemeClr val="l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 userDrawn="1">
  <p:cSld name="OBJECT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F9F64A49-AA15-AD43-B19D-23A4EB8DE7D9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0378FBE-0A93-5149-B627-D48D44139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BA47B549-B97C-0241-A1C4-9A8B97970C78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79" r:id="rId3"/>
    <p:sldLayoutId id="2147483665" r:id="rId4"/>
    <p:sldLayoutId id="2147483678" r:id="rId5"/>
    <p:sldLayoutId id="214748367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1.4.4-PLANTILLA-Acta%20de%20constitucio&#769;n.docx" TargetMode="External"/><Relationship Id="rId7" Type="http://schemas.openxmlformats.org/officeDocument/2006/relationships/image" Target="../media/image21.tiff"/><Relationship Id="rId2" Type="http://schemas.openxmlformats.org/officeDocument/2006/relationships/hyperlink" Target="1.4.5-EJEMPLO-Acta%20de%20constitucio&#769;n.doc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dt-EIN8dBbY" TargetMode="External"/><Relationship Id="rId5" Type="http://schemas.openxmlformats.org/officeDocument/2006/relationships/hyperlink" Target="1.4.7-PLANILLA-%20Cuestionario%20inicial%20ERS.xlsx" TargetMode="External"/><Relationship Id="rId4" Type="http://schemas.openxmlformats.org/officeDocument/2006/relationships/hyperlink" Target="1.4.6-VIDEO-Acta%20de%20Constitucio&#769;n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sv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DEFINIENDO LA SOLUCIÓN</a:t>
            </a:r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indent="0"/>
            <a:r>
              <a:rPr lang="en-US" dirty="0" smtClean="0"/>
              <a:t>PRY1111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28E8A1AC-1C7C-AF49-AF06-F41358772F72}"/>
              </a:ext>
            </a:extLst>
          </p:cNvPr>
          <p:cNvSpPr/>
          <p:nvPr/>
        </p:nvSpPr>
        <p:spPr>
          <a:xfrm>
            <a:off x="294149" y="4145749"/>
            <a:ext cx="8555700" cy="24995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233037"/>
            <a:ext cx="8023225" cy="665749"/>
          </a:xfrm>
        </p:spPr>
        <p:txBody>
          <a:bodyPr/>
          <a:lstStyle/>
          <a:p>
            <a:r>
              <a:rPr lang="es-ES_tradnl" dirty="0"/>
              <a:t>ACTA DE CONSTITUCIÓN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APLICANDO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xmlns="" id="{C712A0F3-C916-8340-8E36-711843FF9452}"/>
              </a:ext>
            </a:extLst>
          </p:cNvPr>
          <p:cNvSpPr txBox="1">
            <a:spLocks/>
          </p:cNvSpPr>
          <p:nvPr/>
        </p:nvSpPr>
        <p:spPr>
          <a:xfrm>
            <a:off x="294149" y="2054581"/>
            <a:ext cx="8555700" cy="20032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4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Ejemplo</a:t>
            </a:r>
            <a:r>
              <a:rPr lang="es-ES_tradnl" sz="2400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lang="es-ES_tradnl" sz="2000" dirty="0">
                <a:solidFill>
                  <a:schemeClr val="bg1"/>
                </a:solidFill>
              </a:rPr>
              <a:t>de acta de constitución para revisar.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4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Plantilla</a:t>
            </a:r>
            <a:r>
              <a:rPr lang="es-ES_tradnl" sz="2400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lang="es-ES_tradnl" sz="2000" dirty="0">
                <a:solidFill>
                  <a:schemeClr val="bg1"/>
                </a:solidFill>
              </a:rPr>
              <a:t>de acta de constitución en blanco.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4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Video</a:t>
            </a:r>
            <a:r>
              <a:rPr lang="es-ES_tradnl" sz="2400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lang="es-ES_tradnl" sz="2000" dirty="0">
                <a:solidFill>
                  <a:schemeClr val="bg1"/>
                </a:solidFill>
              </a:rPr>
              <a:t>explicativo de redacción de un acta de constitución.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4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Planilla</a:t>
            </a:r>
            <a:r>
              <a:rPr lang="es-ES_tradnl" sz="2400" dirty="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lang="es-ES_tradnl" sz="2000" dirty="0">
                <a:solidFill>
                  <a:schemeClr val="bg1"/>
                </a:solidFill>
              </a:rPr>
              <a:t>cuestionario inicial para toma de requisitos para aplicar con clientes e interesados.</a:t>
            </a:r>
            <a:endParaRPr lang="es-ES_tradnl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3"/>
              </a:buClr>
            </a:pPr>
            <a:endParaRPr lang="es-ES_tradnl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Marcador de texto 1">
            <a:extLst>
              <a:ext uri="{FF2B5EF4-FFF2-40B4-BE49-F238E27FC236}">
                <a16:creationId xmlns:a16="http://schemas.microsoft.com/office/drawing/2014/main" xmlns="" id="{56167F36-35BB-2245-931E-627CAF35762A}"/>
              </a:ext>
            </a:extLst>
          </p:cNvPr>
          <p:cNvSpPr txBox="1">
            <a:spLocks/>
          </p:cNvSpPr>
          <p:nvPr/>
        </p:nvSpPr>
        <p:spPr>
          <a:xfrm>
            <a:off x="515157" y="4445304"/>
            <a:ext cx="3708688" cy="157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ES" dirty="0">
                <a:solidFill>
                  <a:schemeClr val="accent4"/>
                </a:solidFill>
              </a:rPr>
              <a:t>Para complementar esta etapa, te recomendamos conocer la técnica ágil de </a:t>
            </a:r>
            <a:r>
              <a:rPr lang="es-ES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Impact Mapping</a:t>
            </a:r>
            <a:endParaRPr lang="es-ES_tradnl" dirty="0">
              <a:solidFill>
                <a:schemeClr val="accent4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2DE049CE-F8F6-7945-A202-828840F174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70" b="22441"/>
          <a:stretch/>
        </p:blipFill>
        <p:spPr>
          <a:xfrm>
            <a:off x="4508033" y="4145749"/>
            <a:ext cx="3992876" cy="25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5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ACTA DE CONSTITUCIÓN</a:t>
            </a:r>
          </a:p>
        </p:txBody>
      </p:sp>
    </p:spTree>
    <p:extLst>
      <p:ext uri="{BB962C8B-B14F-4D97-AF65-F5344CB8AC3E}">
        <p14:creationId xmlns:p14="http://schemas.microsoft.com/office/powerpoint/2010/main" val="247457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CB638678-8048-6E47-B24E-33540BC0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PROJECT MANAGMENT TRADICIONAL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51C5DC6-17B6-104C-9841-17F1DCE2D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2" y="1710908"/>
            <a:ext cx="2956510" cy="10133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2CC60597-8267-F849-A3E3-FA28B82A5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9" t="37236" r="61127" b="30731"/>
          <a:stretch/>
        </p:blipFill>
        <p:spPr>
          <a:xfrm>
            <a:off x="6821162" y="1517695"/>
            <a:ext cx="1822595" cy="128466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D9B65D96-28CC-824C-9105-771236E2C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80" y="4966974"/>
            <a:ext cx="1455379" cy="83458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BB4F55E3-7DEA-224C-B2C3-275C99A747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3" t="15737" r="18253" b="15316"/>
          <a:stretch/>
        </p:blipFill>
        <p:spPr>
          <a:xfrm>
            <a:off x="4089919" y="3549623"/>
            <a:ext cx="1867847" cy="194379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8E6F01EE-89CD-FD4E-824A-EB740226657F}"/>
              </a:ext>
            </a:extLst>
          </p:cNvPr>
          <p:cNvSpPr txBox="1"/>
          <p:nvPr/>
        </p:nvSpPr>
        <p:spPr>
          <a:xfrm>
            <a:off x="-5531" y="2721752"/>
            <a:ext cx="3370230" cy="38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ctr"/>
            <a:r>
              <a:rPr lang="es-ES_tradnl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Instituto reconocido a nivel mundial sobre gestión de proyectos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68B3499B-EC80-BF49-8FBB-0A537E2833A7}"/>
              </a:ext>
            </a:extLst>
          </p:cNvPr>
          <p:cNvSpPr txBox="1"/>
          <p:nvPr/>
        </p:nvSpPr>
        <p:spPr>
          <a:xfrm>
            <a:off x="561504" y="5841186"/>
            <a:ext cx="2176529" cy="38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ctr"/>
            <a:r>
              <a:rPr lang="es-ES_tradnl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Certificación PMI para acreditar profesionales de gestión de proyectos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45E9B72D-F828-2C43-AC1F-41488058EA75}"/>
              </a:ext>
            </a:extLst>
          </p:cNvPr>
          <p:cNvSpPr txBox="1"/>
          <p:nvPr/>
        </p:nvSpPr>
        <p:spPr>
          <a:xfrm>
            <a:off x="6470329" y="2706889"/>
            <a:ext cx="2524259" cy="38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ctr"/>
            <a:r>
              <a:rPr lang="es-ES_tradnl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Guía de buenas prácticas sobre gestión de proyectos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BE31C5AF-68ED-584B-9630-C67270291B11}"/>
              </a:ext>
            </a:extLst>
          </p:cNvPr>
          <p:cNvSpPr txBox="1"/>
          <p:nvPr/>
        </p:nvSpPr>
        <p:spPr>
          <a:xfrm>
            <a:off x="3737737" y="5539548"/>
            <a:ext cx="2572209" cy="38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ctr"/>
            <a:r>
              <a:rPr lang="es-ES_tradnl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Estructura organizacional que estandariza los procesos de gobernanza relacionado con proyectos</a:t>
            </a:r>
          </a:p>
        </p:txBody>
      </p:sp>
      <p:pic>
        <p:nvPicPr>
          <p:cNvPr id="20" name="Gráfico 19" descr="Documento">
            <a:extLst>
              <a:ext uri="{FF2B5EF4-FFF2-40B4-BE49-F238E27FC236}">
                <a16:creationId xmlns:a16="http://schemas.microsoft.com/office/drawing/2014/main" xmlns="" id="{F3D55E61-15CA-A847-94F5-F6CADAF49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413764" y="4713482"/>
            <a:ext cx="914400" cy="9144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09D20597-B6A1-C449-B1AB-448EFD80E462}"/>
              </a:ext>
            </a:extLst>
          </p:cNvPr>
          <p:cNvSpPr txBox="1"/>
          <p:nvPr/>
        </p:nvSpPr>
        <p:spPr>
          <a:xfrm>
            <a:off x="6977676" y="5569993"/>
            <a:ext cx="1786575" cy="386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ctr"/>
            <a:r>
              <a:rPr lang="es-ES_tradnl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Acta de Constitución</a:t>
            </a:r>
          </a:p>
        </p:txBody>
      </p:sp>
      <p:sp>
        <p:nvSpPr>
          <p:cNvPr id="22" name="Flecha derecha 21">
            <a:extLst>
              <a:ext uri="{FF2B5EF4-FFF2-40B4-BE49-F238E27FC236}">
                <a16:creationId xmlns:a16="http://schemas.microsoft.com/office/drawing/2014/main" xmlns="" id="{0C177652-EE1F-8F46-8B25-28BCEA4E1ABF}"/>
              </a:ext>
            </a:extLst>
          </p:cNvPr>
          <p:cNvSpPr/>
          <p:nvPr/>
        </p:nvSpPr>
        <p:spPr>
          <a:xfrm>
            <a:off x="3364699" y="1925393"/>
            <a:ext cx="3199957" cy="5818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PUBLICA</a:t>
            </a:r>
          </a:p>
        </p:txBody>
      </p:sp>
      <p:sp>
        <p:nvSpPr>
          <p:cNvPr id="23" name="Flecha derecha 22">
            <a:extLst>
              <a:ext uri="{FF2B5EF4-FFF2-40B4-BE49-F238E27FC236}">
                <a16:creationId xmlns:a16="http://schemas.microsoft.com/office/drawing/2014/main" xmlns="" id="{E53D9FA9-891C-014D-AA95-B22FAA1A0A3B}"/>
              </a:ext>
            </a:extLst>
          </p:cNvPr>
          <p:cNvSpPr/>
          <p:nvPr/>
        </p:nvSpPr>
        <p:spPr>
          <a:xfrm rot="5400000">
            <a:off x="1082679" y="3842834"/>
            <a:ext cx="1159420" cy="5818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OTORGA</a:t>
            </a:r>
          </a:p>
        </p:txBody>
      </p:sp>
      <p:sp>
        <p:nvSpPr>
          <p:cNvPr id="24" name="Flecha derecha 23">
            <a:extLst>
              <a:ext uri="{FF2B5EF4-FFF2-40B4-BE49-F238E27FC236}">
                <a16:creationId xmlns:a16="http://schemas.microsoft.com/office/drawing/2014/main" xmlns="" id="{64B0C457-1D48-1949-B685-6C1CF03E9158}"/>
              </a:ext>
            </a:extLst>
          </p:cNvPr>
          <p:cNvSpPr/>
          <p:nvPr/>
        </p:nvSpPr>
        <p:spPr>
          <a:xfrm rot="5400000">
            <a:off x="7301963" y="3735651"/>
            <a:ext cx="1159420" cy="5818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DEFINE</a:t>
            </a:r>
          </a:p>
        </p:txBody>
      </p:sp>
      <p:sp>
        <p:nvSpPr>
          <p:cNvPr id="25" name="Flecha derecha 24">
            <a:extLst>
              <a:ext uri="{FF2B5EF4-FFF2-40B4-BE49-F238E27FC236}">
                <a16:creationId xmlns:a16="http://schemas.microsoft.com/office/drawing/2014/main" xmlns="" id="{4119CC1F-5FD5-304E-BB82-997839383721}"/>
              </a:ext>
            </a:extLst>
          </p:cNvPr>
          <p:cNvSpPr/>
          <p:nvPr/>
        </p:nvSpPr>
        <p:spPr>
          <a:xfrm>
            <a:off x="2505999" y="4856154"/>
            <a:ext cx="1455380" cy="5818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COMPONEN</a:t>
            </a:r>
          </a:p>
        </p:txBody>
      </p:sp>
      <p:sp>
        <p:nvSpPr>
          <p:cNvPr id="26" name="Flecha derecha 25">
            <a:extLst>
              <a:ext uri="{FF2B5EF4-FFF2-40B4-BE49-F238E27FC236}">
                <a16:creationId xmlns:a16="http://schemas.microsoft.com/office/drawing/2014/main" xmlns="" id="{5C3CC9BE-2123-B844-8E67-F6A938EF1BC4}"/>
              </a:ext>
            </a:extLst>
          </p:cNvPr>
          <p:cNvSpPr/>
          <p:nvPr/>
        </p:nvSpPr>
        <p:spPr>
          <a:xfrm>
            <a:off x="5958384" y="4856154"/>
            <a:ext cx="1455380" cy="5818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REDACTA</a:t>
            </a:r>
          </a:p>
        </p:txBody>
      </p:sp>
    </p:spTree>
    <p:extLst>
      <p:ext uri="{BB962C8B-B14F-4D97-AF65-F5344CB8AC3E}">
        <p14:creationId xmlns:p14="http://schemas.microsoft.com/office/powerpoint/2010/main" val="53430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FORMALIZAR EL PROYECTO</a:t>
            </a:r>
          </a:p>
        </p:txBody>
      </p:sp>
      <p:pic>
        <p:nvPicPr>
          <p:cNvPr id="5" name="Imagen 4" descr="Imagen que contiene persona, tabla, interior, laptop&#10;&#10;Descripción generada automáticamente">
            <a:extLst>
              <a:ext uri="{FF2B5EF4-FFF2-40B4-BE49-F238E27FC236}">
                <a16:creationId xmlns:a16="http://schemas.microsoft.com/office/drawing/2014/main" xmlns="" id="{46312FFC-4670-1540-934A-D4D3A34D3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4" t="3159" b="15835"/>
          <a:stretch/>
        </p:blipFill>
        <p:spPr>
          <a:xfrm flipH="1">
            <a:off x="19252" y="1141637"/>
            <a:ext cx="9124748" cy="571636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9CC97CB4-BED8-3146-BF5E-0D479204F98E}"/>
              </a:ext>
            </a:extLst>
          </p:cNvPr>
          <p:cNvSpPr/>
          <p:nvPr/>
        </p:nvSpPr>
        <p:spPr>
          <a:xfrm>
            <a:off x="19252" y="1141637"/>
            <a:ext cx="5583058" cy="5716363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602" y="1308753"/>
            <a:ext cx="5308160" cy="5137800"/>
          </a:xfrm>
        </p:spPr>
        <p:txBody>
          <a:bodyPr/>
          <a:lstStyle/>
          <a:p>
            <a:r>
              <a:rPr lang="es-ES_tradn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s-ES_tradn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acta de constitución </a:t>
            </a:r>
            <a:r>
              <a:rPr lang="es-ES_tradn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 documento que autoriza formalmente un proyecto o fase de éste.</a:t>
            </a:r>
          </a:p>
          <a:p>
            <a:r>
              <a:rPr lang="es-ES_tradnl" dirty="0">
                <a:solidFill>
                  <a:schemeClr val="bg1"/>
                </a:solidFill>
              </a:rPr>
              <a:t>Documenta los </a:t>
            </a:r>
            <a:r>
              <a:rPr lang="es-ES_tradnl" b="1" dirty="0">
                <a:solidFill>
                  <a:schemeClr val="bg1"/>
                </a:solidFill>
              </a:rPr>
              <a:t>requisitos iniciales </a:t>
            </a:r>
            <a:r>
              <a:rPr lang="es-ES_tradnl" dirty="0">
                <a:solidFill>
                  <a:schemeClr val="bg1"/>
                </a:solidFill>
              </a:rPr>
              <a:t>que puedan satisfacer las necesidades y expectativas de los interesados.</a:t>
            </a:r>
          </a:p>
          <a:p>
            <a:r>
              <a:rPr lang="es-ES_tradn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Requiere </a:t>
            </a:r>
            <a:r>
              <a:rPr lang="es-ES_tradn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aprobación</a:t>
            </a:r>
            <a:r>
              <a:rPr lang="es-ES_tradn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todas las partes involucradas en el desarrollo del proyecto.</a:t>
            </a:r>
          </a:p>
          <a:p>
            <a:r>
              <a:rPr lang="es-ES_tradnl" dirty="0">
                <a:solidFill>
                  <a:schemeClr val="bg1"/>
                </a:solidFill>
              </a:rPr>
              <a:t>Define al </a:t>
            </a:r>
            <a:r>
              <a:rPr lang="es-ES_tradnl" b="1" dirty="0">
                <a:solidFill>
                  <a:schemeClr val="bg1"/>
                </a:solidFill>
              </a:rPr>
              <a:t>líder o jefe </a:t>
            </a:r>
            <a:r>
              <a:rPr lang="es-ES_tradnl" dirty="0">
                <a:solidFill>
                  <a:schemeClr val="bg1"/>
                </a:solidFill>
              </a:rPr>
              <a:t>del proyecto</a:t>
            </a:r>
          </a:p>
          <a:p>
            <a:r>
              <a:rPr lang="es-ES_tradn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Establece la relación de </a:t>
            </a:r>
            <a:r>
              <a:rPr lang="es-ES_tradnl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colaboración</a:t>
            </a:r>
            <a:r>
              <a:rPr lang="es-ES_tradn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 ejecutores y solicitantes.</a:t>
            </a:r>
          </a:p>
          <a:p>
            <a:pPr lvl="4"/>
            <a:endParaRPr lang="es-ES_tradnl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2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1E399C9-DF18-DD49-B509-CEC3DD9A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CONTENIDO DEL ACTA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6C40DAB3-3B12-1243-BF9C-600C80A98358}"/>
              </a:ext>
            </a:extLst>
          </p:cNvPr>
          <p:cNvSpPr/>
          <p:nvPr/>
        </p:nvSpPr>
        <p:spPr>
          <a:xfrm>
            <a:off x="1221067" y="1269372"/>
            <a:ext cx="1763138" cy="1738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Asignación del Gerente o Jefe del Proyecto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xmlns="" id="{3D55161F-7F0A-DB42-8A92-39034D69B9EF}"/>
              </a:ext>
            </a:extLst>
          </p:cNvPr>
          <p:cNvSpPr/>
          <p:nvPr/>
        </p:nvSpPr>
        <p:spPr>
          <a:xfrm>
            <a:off x="3542974" y="1269372"/>
            <a:ext cx="1763138" cy="1738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Interesados en el proyecto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B6465828-4A62-8F4F-9761-CB8550931F7F}"/>
              </a:ext>
            </a:extLst>
          </p:cNvPr>
          <p:cNvSpPr/>
          <p:nvPr/>
        </p:nvSpPr>
        <p:spPr>
          <a:xfrm>
            <a:off x="5864881" y="1269372"/>
            <a:ext cx="1763138" cy="1738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Objetivos, alcances, entregables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E9458C89-8256-E14B-AA8F-1FDAFE349B67}"/>
              </a:ext>
            </a:extLst>
          </p:cNvPr>
          <p:cNvSpPr/>
          <p:nvPr/>
        </p:nvSpPr>
        <p:spPr>
          <a:xfrm>
            <a:off x="207163" y="3075635"/>
            <a:ext cx="1763138" cy="1738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Propósito o justificación del proyecto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5777732A-A6A4-F948-97CD-F8F9F3B139EF}"/>
              </a:ext>
            </a:extLst>
          </p:cNvPr>
          <p:cNvSpPr/>
          <p:nvPr/>
        </p:nvSpPr>
        <p:spPr>
          <a:xfrm>
            <a:off x="1221067" y="4906626"/>
            <a:ext cx="1763138" cy="1738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Premisas y riesgos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29073DE2-C513-9045-9FA8-06A9C1706F0A}"/>
              </a:ext>
            </a:extLst>
          </p:cNvPr>
          <p:cNvSpPr/>
          <p:nvPr/>
        </p:nvSpPr>
        <p:spPr>
          <a:xfrm>
            <a:off x="5864881" y="4906626"/>
            <a:ext cx="1763138" cy="1738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Hitos, tiempos y recursos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F0232BCF-2655-664D-8A30-34D7018319BC}"/>
              </a:ext>
            </a:extLst>
          </p:cNvPr>
          <p:cNvSpPr/>
          <p:nvPr/>
        </p:nvSpPr>
        <p:spPr>
          <a:xfrm>
            <a:off x="7122185" y="3075635"/>
            <a:ext cx="1763138" cy="1738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Requisitos de Alto Nivel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CA23C029-7CAF-FF46-AAF4-A922D790D176}"/>
              </a:ext>
            </a:extLst>
          </p:cNvPr>
          <p:cNvSpPr/>
          <p:nvPr/>
        </p:nvSpPr>
        <p:spPr>
          <a:xfrm>
            <a:off x="3540894" y="4906626"/>
            <a:ext cx="1763138" cy="173864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/>
              <a:t>Contenido se adapta a naturaleza del cliente o proyecto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xmlns="" id="{BE8D1CC4-A9F7-8248-8EEC-481BC9CF8366}"/>
              </a:ext>
            </a:extLst>
          </p:cNvPr>
          <p:cNvGrpSpPr/>
          <p:nvPr/>
        </p:nvGrpSpPr>
        <p:grpSpPr>
          <a:xfrm>
            <a:off x="3282728" y="3302755"/>
            <a:ext cx="2527029" cy="1309137"/>
            <a:chOff x="3392199" y="3302754"/>
            <a:chExt cx="2527029" cy="1309137"/>
          </a:xfrm>
        </p:grpSpPr>
        <p:pic>
          <p:nvPicPr>
            <p:cNvPr id="14" name="Gráfico 13" descr="Documento">
              <a:extLst>
                <a:ext uri="{FF2B5EF4-FFF2-40B4-BE49-F238E27FC236}">
                  <a16:creationId xmlns:a16="http://schemas.microsoft.com/office/drawing/2014/main" xmlns="" id="{9C85C42E-9015-5A40-93BC-575BD8D9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473575" y="3302754"/>
              <a:ext cx="914400" cy="914400"/>
            </a:xfrm>
            <a:prstGeom prst="rect">
              <a:avLst/>
            </a:prstGeom>
          </p:spPr>
        </p:pic>
        <p:pic>
          <p:nvPicPr>
            <p:cNvPr id="15" name="Gráfico 14" descr="Documento">
              <a:extLst>
                <a:ext uri="{FF2B5EF4-FFF2-40B4-BE49-F238E27FC236}">
                  <a16:creationId xmlns:a16="http://schemas.microsoft.com/office/drawing/2014/main" xmlns="" id="{F6C24C48-EB8D-9C47-BBB6-A1F31A67A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926673" y="3697491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Lista">
              <a:extLst>
                <a:ext uri="{FF2B5EF4-FFF2-40B4-BE49-F238E27FC236}">
                  <a16:creationId xmlns:a16="http://schemas.microsoft.com/office/drawing/2014/main" xmlns="" id="{99A05547-BB84-9F4E-AC3C-CD53AB81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392199" y="3302754"/>
              <a:ext cx="914400" cy="914400"/>
            </a:xfrm>
            <a:prstGeom prst="rect">
              <a:avLst/>
            </a:prstGeom>
          </p:spPr>
        </p:pic>
        <p:pic>
          <p:nvPicPr>
            <p:cNvPr id="20" name="Gráfico 19" descr="Contrato RTL">
              <a:extLst>
                <a:ext uri="{FF2B5EF4-FFF2-40B4-BE49-F238E27FC236}">
                  <a16:creationId xmlns:a16="http://schemas.microsoft.com/office/drawing/2014/main" xmlns="" id="{8D4CADD8-6E9D-AB44-90BE-9CAA3C890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004828" y="369507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35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 UN DOCUMENTO DE</a:t>
            </a:r>
            <a:br>
              <a:rPr lang="es-ES_tradnl" dirty="0"/>
            </a:br>
            <a:r>
              <a:rPr lang="es-ES_tradnl" dirty="0"/>
              <a:t>ALTO NIVEL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xmlns="" id="{F41A9ADB-23F1-7143-ACE5-14E0B6EE10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5437316"/>
              </p:ext>
            </p:extLst>
          </p:nvPr>
        </p:nvGraphicFramePr>
        <p:xfrm>
          <a:off x="628650" y="1648496"/>
          <a:ext cx="7886700" cy="4494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717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3ED8D47-20A2-6341-B5C9-3526CE9F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EQUILIBRIO EN INFORMÁTICA</a:t>
            </a:r>
          </a:p>
        </p:txBody>
      </p:sp>
      <p:pic>
        <p:nvPicPr>
          <p:cNvPr id="4" name="Imagen 3" descr="Imagen que contiene pájaro, pequeño, lego, cerca&#10;&#10;Descripción generada automáticamente">
            <a:extLst>
              <a:ext uri="{FF2B5EF4-FFF2-40B4-BE49-F238E27FC236}">
                <a16:creationId xmlns:a16="http://schemas.microsoft.com/office/drawing/2014/main" xmlns="" id="{A6EF19F0-3AF6-3441-833E-495052A8E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31"/>
          <a:stretch/>
        </p:blipFill>
        <p:spPr>
          <a:xfrm>
            <a:off x="20" y="10"/>
            <a:ext cx="9143980" cy="446597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8D8924F3-52F3-BF4D-8F83-DFAE399E372D}"/>
              </a:ext>
            </a:extLst>
          </p:cNvPr>
          <p:cNvSpPr txBox="1">
            <a:spLocks/>
          </p:cNvSpPr>
          <p:nvPr/>
        </p:nvSpPr>
        <p:spPr>
          <a:xfrm>
            <a:off x="0" y="4096563"/>
            <a:ext cx="6843090" cy="753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432000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Roboto Condensed"/>
                <a:cs typeface="Calibri" panose="020F0502020204030204" pitchFamily="34" charset="0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ES_tradnl" sz="2800" dirty="0">
                <a:solidFill>
                  <a:schemeClr val="bg1"/>
                </a:solidFill>
              </a:rPr>
              <a:t>EQUILIBRIO EN INFORMÁTICA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xmlns="" id="{82CB2C17-E019-E049-9A88-1B61FF875F1A}"/>
              </a:ext>
            </a:extLst>
          </p:cNvPr>
          <p:cNvSpPr txBox="1">
            <a:spLocks/>
          </p:cNvSpPr>
          <p:nvPr/>
        </p:nvSpPr>
        <p:spPr>
          <a:xfrm>
            <a:off x="322164" y="4956314"/>
            <a:ext cx="8731683" cy="168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_tradnl" dirty="0"/>
              <a:t>Mantener los requisitos generales, en alto nivel.</a:t>
            </a:r>
          </a:p>
          <a:p>
            <a:r>
              <a:rPr lang="es-ES_tradnl" dirty="0"/>
              <a:t>Definiciones necesarias sobre el producto a entregar.</a:t>
            </a:r>
          </a:p>
          <a:p>
            <a:r>
              <a:rPr lang="es-ES_tradnl" dirty="0"/>
              <a:t>Lenguaje común para propiciar acuerdos.</a:t>
            </a:r>
          </a:p>
        </p:txBody>
      </p:sp>
    </p:spTree>
    <p:extLst>
      <p:ext uri="{BB962C8B-B14F-4D97-AF65-F5344CB8AC3E}">
        <p14:creationId xmlns:p14="http://schemas.microsoft.com/office/powerpoint/2010/main" val="137296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5900310-3B5C-A143-B6E0-57DDCE0D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3" y="1141325"/>
            <a:ext cx="8654603" cy="5426675"/>
          </a:xfrm>
        </p:spPr>
        <p:txBody>
          <a:bodyPr/>
          <a:lstStyle/>
          <a:p>
            <a:r>
              <a:rPr lang="es-ES_tradnl" dirty="0"/>
              <a:t>PMI desde la 6ta edición de PMBOK incorporó metodologías ágiles. Para esta etapa se definen 2 documentos:</a:t>
            </a:r>
            <a:br>
              <a:rPr lang="es-ES_tradnl" dirty="0"/>
            </a:br>
            <a:endParaRPr lang="es-ES_tradnl" b="1" dirty="0"/>
          </a:p>
          <a:p>
            <a:r>
              <a:rPr lang="es-ES_tradnl" b="1" dirty="0"/>
              <a:t>Agile </a:t>
            </a:r>
            <a:r>
              <a:rPr lang="es-ES_tradnl" b="1" dirty="0" err="1"/>
              <a:t>project</a:t>
            </a:r>
            <a:r>
              <a:rPr lang="es-ES_tradnl" b="1" dirty="0"/>
              <a:t> </a:t>
            </a:r>
            <a:r>
              <a:rPr lang="es-ES_tradnl" b="1" dirty="0" err="1"/>
              <a:t>charter</a:t>
            </a:r>
            <a:r>
              <a:rPr lang="es-ES_tradnl" dirty="0"/>
              <a:t>, </a:t>
            </a:r>
            <a:r>
              <a:rPr lang="es-ES_tradnl" sz="2000" dirty="0"/>
              <a:t>que debe responder a las siguientes preguntas:</a:t>
            </a:r>
            <a:endParaRPr lang="es-ES_tradnl" dirty="0"/>
          </a:p>
          <a:p>
            <a:pPr lvl="1"/>
            <a:r>
              <a:rPr lang="es-ES_tradnl" dirty="0"/>
              <a:t>¿Por qué estamos haciendo este proyecto? Visión del proyecto</a:t>
            </a:r>
          </a:p>
          <a:p>
            <a:pPr lvl="1"/>
            <a:r>
              <a:rPr lang="es-ES_tradnl" dirty="0"/>
              <a:t>¿Qué beneficios y cómo los va a proporcionar? Visión o propósito</a:t>
            </a:r>
          </a:p>
          <a:p>
            <a:pPr lvl="1"/>
            <a:r>
              <a:rPr lang="es-ES_tradnl" dirty="0"/>
              <a:t>¿Qué significa terminado (done) para el proyecto? Criterios de entrega</a:t>
            </a:r>
          </a:p>
          <a:p>
            <a:pPr lvl="1"/>
            <a:r>
              <a:rPr lang="es-ES_tradnl" dirty="0"/>
              <a:t>¿Cómo vamos a trabajar juntos? Explicar el flujo de trabajo previsto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3FFEBC9-ED8B-3C40-80EB-9EC1976B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PMBOK ÁGIL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794977E-684F-1A43-9A5C-18D60DDA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40" y="4377970"/>
            <a:ext cx="4691520" cy="23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5900310-3B5C-A143-B6E0-57DDCE0D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3" y="1141326"/>
            <a:ext cx="8654603" cy="2773852"/>
          </a:xfrm>
        </p:spPr>
        <p:txBody>
          <a:bodyPr/>
          <a:lstStyle/>
          <a:p>
            <a:r>
              <a:rPr lang="es-ES_tradnl" b="1" dirty="0" err="1"/>
              <a:t>Team</a:t>
            </a:r>
            <a:r>
              <a:rPr lang="es-ES_tradnl" b="1" dirty="0"/>
              <a:t> </a:t>
            </a:r>
            <a:r>
              <a:rPr lang="es-ES_tradnl" b="1" dirty="0" err="1"/>
              <a:t>charter</a:t>
            </a:r>
            <a:r>
              <a:rPr lang="es-ES_tradnl" dirty="0"/>
              <a:t>, </a:t>
            </a:r>
            <a:r>
              <a:rPr lang="es-ES_tradnl" sz="2000" dirty="0"/>
              <a:t>debería permitir consensuar lo siguiente:</a:t>
            </a:r>
          </a:p>
          <a:p>
            <a:pPr lvl="1"/>
            <a:r>
              <a:rPr lang="es-ES_tradnl" b="1" dirty="0"/>
              <a:t>Valores del equipo</a:t>
            </a:r>
            <a:r>
              <a:rPr lang="es-ES_tradnl" dirty="0"/>
              <a:t>, tales como ritmo sostenible y horario de trabajo</a:t>
            </a:r>
          </a:p>
          <a:p>
            <a:pPr lvl="1"/>
            <a:r>
              <a:rPr lang="es-ES_tradnl" b="1" dirty="0"/>
              <a:t>Acuerdos de trabajo</a:t>
            </a:r>
            <a:r>
              <a:rPr lang="es-ES_tradnl" dirty="0"/>
              <a:t>, tales como el significado de Listo (</a:t>
            </a:r>
            <a:r>
              <a:rPr lang="es-ES_tradnl" dirty="0" err="1"/>
              <a:t>ready</a:t>
            </a:r>
            <a:r>
              <a:rPr lang="es-ES_tradnl" dirty="0"/>
              <a:t>), Hecho (done), respecto del </a:t>
            </a:r>
            <a:r>
              <a:rPr lang="es-ES_tradnl" dirty="0" err="1"/>
              <a:t>timebox</a:t>
            </a:r>
            <a:r>
              <a:rPr lang="es-ES_tradnl" dirty="0"/>
              <a:t>, uso del WIP (</a:t>
            </a:r>
            <a:r>
              <a:rPr lang="es-ES_tradnl" dirty="0" err="1"/>
              <a:t>work</a:t>
            </a:r>
            <a:r>
              <a:rPr lang="es-ES_tradnl" dirty="0"/>
              <a:t>-in-</a:t>
            </a:r>
            <a:r>
              <a:rPr lang="es-ES_tradnl" dirty="0" err="1"/>
              <a:t>process</a:t>
            </a:r>
            <a:r>
              <a:rPr lang="es-ES_tradnl" dirty="0"/>
              <a:t>), etc.</a:t>
            </a:r>
          </a:p>
          <a:p>
            <a:pPr lvl="1"/>
            <a:r>
              <a:rPr lang="es-ES_tradnl" b="1" dirty="0"/>
              <a:t>Reglas básicas </a:t>
            </a:r>
            <a:r>
              <a:rPr lang="es-ES_tradnl" dirty="0"/>
              <a:t>(</a:t>
            </a:r>
            <a:r>
              <a:rPr lang="es-ES_tradnl" dirty="0" err="1"/>
              <a:t>ground</a:t>
            </a:r>
            <a:r>
              <a:rPr lang="es-ES_tradnl" dirty="0"/>
              <a:t> rules), tales como que solo una persona habla a la vez en una reunión</a:t>
            </a:r>
          </a:p>
          <a:p>
            <a:pPr lvl="1"/>
            <a:r>
              <a:rPr lang="es-ES_tradnl" b="1" dirty="0"/>
              <a:t>Normas del grupo</a:t>
            </a:r>
            <a:r>
              <a:rPr lang="es-ES_tradnl" dirty="0"/>
              <a:t>, tales como el modo en el que se gestiona el tiempo en las reuniones.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3FFEBC9-ED8B-3C40-80EB-9EC1976B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PMBOK ÁGIL</a:t>
            </a: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xmlns="" id="{8F572100-F023-D04E-9F18-1DA9EA6AD980}"/>
              </a:ext>
            </a:extLst>
          </p:cNvPr>
          <p:cNvSpPr txBox="1">
            <a:spLocks/>
          </p:cNvSpPr>
          <p:nvPr/>
        </p:nvSpPr>
        <p:spPr>
          <a:xfrm>
            <a:off x="294150" y="4182672"/>
            <a:ext cx="8555700" cy="246260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_tradnl" b="1" dirty="0">
                <a:solidFill>
                  <a:schemeClr val="bg1"/>
                </a:solidFill>
              </a:rPr>
              <a:t>DISCUCIÓN</a:t>
            </a:r>
            <a:r>
              <a:rPr lang="es-ES_tradnl" dirty="0">
                <a:solidFill>
                  <a:schemeClr val="bg1"/>
                </a:solidFill>
              </a:rPr>
              <a:t>. Según el proyecto que se esta analizando, costos, tiempos, etc. revisar la pertinencia de:</a:t>
            </a:r>
          </a:p>
          <a:p>
            <a:pPr lvl="1"/>
            <a:r>
              <a:rPr lang="es-ES_tradnl" dirty="0">
                <a:solidFill>
                  <a:schemeClr val="bg1"/>
                </a:solidFill>
              </a:rPr>
              <a:t>Especificaciones técnicas de herramientas de desarrollo.</a:t>
            </a:r>
          </a:p>
          <a:p>
            <a:pPr lvl="1"/>
            <a:r>
              <a:rPr lang="es-ES_tradnl" dirty="0">
                <a:solidFill>
                  <a:schemeClr val="bg1"/>
                </a:solidFill>
              </a:rPr>
              <a:t>Tipo de interfaz de hardware</a:t>
            </a:r>
          </a:p>
          <a:p>
            <a:pPr lvl="1"/>
            <a:r>
              <a:rPr lang="es-ES_tradnl" dirty="0">
                <a:solidFill>
                  <a:schemeClr val="bg1"/>
                </a:solidFill>
              </a:rPr>
              <a:t>Tipo de interfaz de software</a:t>
            </a:r>
          </a:p>
          <a:p>
            <a:pPr lvl="1"/>
            <a:r>
              <a:rPr lang="es-ES_tradnl" dirty="0">
                <a:solidFill>
                  <a:schemeClr val="bg1"/>
                </a:solidFill>
              </a:rPr>
              <a:t>Tipo de interfaz de usuario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341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484</Words>
  <Application>Microsoft Office PowerPoint</Application>
  <PresentationFormat>Presentación en pantalla (4:3)</PresentationFormat>
  <Paragraphs>65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Arial</vt:lpstr>
      <vt:lpstr>Arial Unicode MS</vt:lpstr>
      <vt:lpstr>Roboto Mono</vt:lpstr>
      <vt:lpstr>Bebas Neue</vt:lpstr>
      <vt:lpstr>Franklin Gothic</vt:lpstr>
      <vt:lpstr>Calibri</vt:lpstr>
      <vt:lpstr>Roboto</vt:lpstr>
      <vt:lpstr>Roboto Condensed</vt:lpstr>
      <vt:lpstr>Tema de Office</vt:lpstr>
      <vt:lpstr>DEFINIENDO LA SOLUCIÓN</vt:lpstr>
      <vt:lpstr>ACTA DE CONSTITUCIÓN</vt:lpstr>
      <vt:lpstr>PROJECT MANAGMENT TRADICIONAL</vt:lpstr>
      <vt:lpstr>FORMALIZAR EL PROYECTO</vt:lpstr>
      <vt:lpstr>CONTENIDO DEL ACTA</vt:lpstr>
      <vt:lpstr>ES UN DOCUMENTO DE ALTO NIVEL</vt:lpstr>
      <vt:lpstr>EQUILIBRIO EN INFORMÁTICA</vt:lpstr>
      <vt:lpstr>PMBOK ÁGIL</vt:lpstr>
      <vt:lpstr>PMBOK ÁGIL</vt:lpstr>
      <vt:lpstr>APLICANDO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49</cp:revision>
  <dcterms:modified xsi:type="dcterms:W3CDTF">2020-01-06T19:48:35Z</dcterms:modified>
</cp:coreProperties>
</file>